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</p:sldIdLst>
  <p:sldSz cx="18288000" cy="10287000"/>
  <p:notesSz cx="6858000" cy="9144000"/>
  <p:embeddedFontLst>
    <p:embeddedFont>
      <p:font typeface="210 디딤고딕 030" panose="020B0600000101010101" charset="-127"/>
      <p:regular r:id="rId40"/>
    </p:embeddedFont>
    <p:embeddedFont>
      <p:font typeface="210 디딤고딕 030 Bold" panose="020B0600000101010101" charset="-127"/>
      <p:regular r:id="rId41"/>
    </p:embeddedFont>
    <p:embeddedFont>
      <p:font typeface="210 디딤고딕 070" panose="020B0600000101010101" charset="-127"/>
      <p:regular r:id="rId42"/>
    </p:embeddedFont>
    <p:embeddedFont>
      <p:font typeface="TDTD타이틀굴림" panose="020B0600000101010101" charset="-127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9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microsoft.com/office/2007/relationships/media" Target="../media/media8.mp4"/><Relationship Id="rId7" Type="http://schemas.openxmlformats.org/officeDocument/2006/relationships/image" Target="../media/image22.jpe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microsoft.com/office/2007/relationships/media" Target="../media/media10.mp4"/><Relationship Id="rId7" Type="http://schemas.openxmlformats.org/officeDocument/2006/relationships/image" Target="../media/image25.jpe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2.mp4"/><Relationship Id="rId7" Type="http://schemas.openxmlformats.org/officeDocument/2006/relationships/image" Target="../media/image28.jpe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7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2.mp4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microsoft.com/office/2007/relationships/media" Target="../media/media14.mp4"/><Relationship Id="rId7" Type="http://schemas.openxmlformats.org/officeDocument/2006/relationships/image" Target="../media/image31.jpe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4.mp4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microsoft.com/office/2007/relationships/media" Target="../media/media16.mp4"/><Relationship Id="rId7" Type="http://schemas.openxmlformats.org/officeDocument/2006/relationships/image" Target="../media/image34.jpe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6.mp4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microsoft.com/office/2007/relationships/media" Target="../media/media18.mp4"/><Relationship Id="rId7" Type="http://schemas.openxmlformats.org/officeDocument/2006/relationships/image" Target="../media/image37.jpe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8.mp4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microsoft.com/office/2007/relationships/media" Target="../media/media20.mp4"/><Relationship Id="rId7" Type="http://schemas.openxmlformats.org/officeDocument/2006/relationships/image" Target="../media/image40.jpeg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0.mp4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microsoft.com/office/2007/relationships/media" Target="../media/media22.mp4"/><Relationship Id="rId7" Type="http://schemas.openxmlformats.org/officeDocument/2006/relationships/image" Target="../media/image43.jpeg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2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24.mp4"/><Relationship Id="rId7" Type="http://schemas.openxmlformats.org/officeDocument/2006/relationships/image" Target="../media/image46.png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9.jpeg"/><Relationship Id="rId4" Type="http://schemas.openxmlformats.org/officeDocument/2006/relationships/video" Target="../media/media24.mp4"/><Relationship Id="rId9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media" Target="../media/media4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25.mp4"/><Relationship Id="rId11" Type="http://schemas.openxmlformats.org/officeDocument/2006/relationships/image" Target="../media/image51.jpeg"/><Relationship Id="rId5" Type="http://schemas.microsoft.com/office/2007/relationships/media" Target="../media/media25.mp4"/><Relationship Id="rId10" Type="http://schemas.openxmlformats.org/officeDocument/2006/relationships/image" Target="../media/image18.jpeg"/><Relationship Id="rId4" Type="http://schemas.openxmlformats.org/officeDocument/2006/relationships/video" Target="../media/media4.mp4"/><Relationship Id="rId9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L_unhSBAJqI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PostView.naver?isHttpsRedirect=true&amp;blogId=almdri02&amp;logNo=150123104874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TextBox 3"/>
          <p:cNvSpPr txBox="1"/>
          <p:nvPr/>
        </p:nvSpPr>
        <p:spPr>
          <a:xfrm>
            <a:off x="1856880" y="4392277"/>
            <a:ext cx="14574240" cy="174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6"/>
              </a:lnSpc>
            </a:pPr>
            <a:r>
              <a:rPr lang="en-US" sz="13026">
                <a:solidFill>
                  <a:srgbClr val="273755"/>
                </a:solidFill>
                <a:latin typeface="TDTD타이틀굴림 Bold"/>
              </a:rPr>
              <a:t>IOT 팀 프로젝트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65547" y="6642380"/>
            <a:ext cx="9156907" cy="7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8AABCA"/>
                </a:solidFill>
                <a:latin typeface="210 디딤고딕 070 Bold"/>
              </a:rPr>
              <a:t>Digivice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400925"/>
            <a:ext cx="16230600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210 디딤고딕 030"/>
              </a:rPr>
              <a:t>1조</a:t>
            </a:r>
          </a:p>
          <a:p>
            <a:pPr algn="r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210 디딤고딕 030"/>
              </a:rPr>
              <a:t>2018250042 이종석</a:t>
            </a:r>
          </a:p>
          <a:p>
            <a:pPr algn="r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210 디딤고딕 030"/>
              </a:rPr>
              <a:t>  2017250025 오준열</a:t>
            </a:r>
          </a:p>
          <a:p>
            <a:pPr algn="r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디딤고딕 030"/>
              </a:rPr>
              <a:t>2018250033 유규빈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4475797" y="1996647"/>
            <a:ext cx="9407284" cy="5261610"/>
          </a:xfrm>
          <a:custGeom>
            <a:avLst/>
            <a:gdLst/>
            <a:ahLst/>
            <a:cxnLst/>
            <a:rect l="l" t="t" r="r" b="b"/>
            <a:pathLst>
              <a:path w="9407284" h="5261610">
                <a:moveTo>
                  <a:pt x="0" y="0"/>
                </a:moveTo>
                <a:lnTo>
                  <a:pt x="9407285" y="0"/>
                </a:lnTo>
                <a:lnTo>
                  <a:pt x="9407285" y="5261610"/>
                </a:lnTo>
                <a:lnTo>
                  <a:pt x="0" y="5261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ea typeface="210 디딤고딕 070"/>
              </a:rPr>
              <a:t>훈련-tact switch 상호작용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5916" y="8456295"/>
            <a:ext cx="10263841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누른 tact swich 번호(훈련)를 clcd 에 출력하고</a:t>
            </a: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훈련의 개수에 따라 fnd에 성공확률을 표시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4432835" y="1996647"/>
            <a:ext cx="9422329" cy="5261610"/>
          </a:xfrm>
          <a:custGeom>
            <a:avLst/>
            <a:gdLst/>
            <a:ahLst/>
            <a:cxnLst/>
            <a:rect l="l" t="t" r="r" b="b"/>
            <a:pathLst>
              <a:path w="9422329" h="5261610">
                <a:moveTo>
                  <a:pt x="0" y="0"/>
                </a:moveTo>
                <a:lnTo>
                  <a:pt x="9422330" y="0"/>
                </a:lnTo>
                <a:lnTo>
                  <a:pt x="9422330" y="5261610"/>
                </a:lnTo>
                <a:lnTo>
                  <a:pt x="0" y="5261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ea typeface="210 디딤고딕 070"/>
              </a:rPr>
              <a:t>훈련-실패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grpSp>
        <p:nvGrpSpPr>
          <p:cNvPr id="3" name="Group 3"/>
          <p:cNvGrpSpPr/>
          <p:nvPr/>
        </p:nvGrpSpPr>
        <p:grpSpPr>
          <a:xfrm>
            <a:off x="2182507" y="1996647"/>
            <a:ext cx="13922986" cy="5261610"/>
            <a:chOff x="0" y="0"/>
            <a:chExt cx="18563981" cy="70154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03049" cy="7015480"/>
            </a:xfrm>
            <a:custGeom>
              <a:avLst/>
              <a:gdLst/>
              <a:ahLst/>
              <a:cxnLst/>
              <a:rect l="l" t="t" r="r" b="b"/>
              <a:pathLst>
                <a:path w="12503049" h="7015480">
                  <a:moveTo>
                    <a:pt x="0" y="0"/>
                  </a:moveTo>
                  <a:lnTo>
                    <a:pt x="12503049" y="0"/>
                  </a:lnTo>
                  <a:lnTo>
                    <a:pt x="12503049" y="7015480"/>
                  </a:lnTo>
                  <a:lnTo>
                    <a:pt x="0" y="7015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514586" y="4676987"/>
              <a:ext cx="6049395" cy="2338493"/>
            </a:xfrm>
            <a:custGeom>
              <a:avLst/>
              <a:gdLst/>
              <a:ahLst/>
              <a:cxnLst/>
              <a:rect l="l" t="t" r="r" b="b"/>
              <a:pathLst>
                <a:path w="6049395" h="2338493">
                  <a:moveTo>
                    <a:pt x="0" y="0"/>
                  </a:moveTo>
                  <a:lnTo>
                    <a:pt x="6049395" y="0"/>
                  </a:lnTo>
                  <a:lnTo>
                    <a:pt x="6049395" y="2338493"/>
                  </a:lnTo>
                  <a:lnTo>
                    <a:pt x="0" y="2338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144" r="-12345" b="-2844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4586" y="2338493"/>
              <a:ext cx="6015473" cy="2338493"/>
            </a:xfrm>
            <a:custGeom>
              <a:avLst/>
              <a:gdLst/>
              <a:ahLst/>
              <a:cxnLst/>
              <a:rect l="l" t="t" r="r" b="b"/>
              <a:pathLst>
                <a:path w="6015473" h="2338493">
                  <a:moveTo>
                    <a:pt x="0" y="0"/>
                  </a:moveTo>
                  <a:lnTo>
                    <a:pt x="6015473" y="0"/>
                  </a:lnTo>
                  <a:lnTo>
                    <a:pt x="6015473" y="2338494"/>
                  </a:lnTo>
                  <a:lnTo>
                    <a:pt x="0" y="2338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95" t="-5389" r="-16298" b="-103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503049" y="0"/>
              <a:ext cx="6027010" cy="2338493"/>
            </a:xfrm>
            <a:custGeom>
              <a:avLst/>
              <a:gdLst/>
              <a:ahLst/>
              <a:cxnLst/>
              <a:rect l="l" t="t" r="r" b="b"/>
              <a:pathLst>
                <a:path w="6027010" h="2338493">
                  <a:moveTo>
                    <a:pt x="0" y="0"/>
                  </a:moveTo>
                  <a:lnTo>
                    <a:pt x="6027010" y="0"/>
                  </a:lnTo>
                  <a:lnTo>
                    <a:pt x="6027010" y="2338493"/>
                  </a:lnTo>
                  <a:lnTo>
                    <a:pt x="0" y="2338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641" t="-1415" r="-7994" b="-1374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ea typeface="210 디딤고딕 070"/>
              </a:rPr>
              <a:t>훈련-성공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45916" y="8456295"/>
            <a:ext cx="10263841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훈련이 성공했다면</a:t>
            </a: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훈련 후 능력치와 그날의 훈련으로 상승한 값을 출력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473932" y="1996647"/>
            <a:ext cx="9340136" cy="526161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ea typeface="210 디딤고딕 070"/>
              </a:rPr>
              <a:t>훈련-예외처리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5916" y="8456295"/>
            <a:ext cx="10263841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273755"/>
                </a:solidFill>
                <a:latin typeface="210 디딤고딕 030"/>
              </a:rPr>
              <a:t>1,2,3,4 이외의 tact switch를 눌렀을 경우</a:t>
            </a: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잘못된 입력임을 알려주고 이전 상태로 복귀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507768" y="1996647"/>
            <a:ext cx="9340136" cy="526161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latin typeface="210 디딤고딕 070"/>
              </a:rPr>
              <a:t>dipswitch 예외처리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5916" y="8456295"/>
            <a:ext cx="10263841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273755"/>
                </a:solidFill>
                <a:latin typeface="210 디딤고딕 030"/>
              </a:rPr>
              <a:t>dip switch를 정상적으로 작동하지 않은 경우 (올라간 dip switch를 내린 경우)</a:t>
            </a: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latin typeface="210 디딤고딕 030"/>
              </a:rPr>
              <a:t>dip switch를 원상 복구할때 까지 잘못된 상태임을 알림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grpSp>
        <p:nvGrpSpPr>
          <p:cNvPr id="3" name="Group 3"/>
          <p:cNvGrpSpPr/>
          <p:nvPr/>
        </p:nvGrpSpPr>
        <p:grpSpPr>
          <a:xfrm>
            <a:off x="3238048" y="1996647"/>
            <a:ext cx="11879576" cy="5261610"/>
            <a:chOff x="0" y="0"/>
            <a:chExt cx="15839435" cy="7015480"/>
          </a:xfrm>
        </p:grpSpPr>
        <p:pic>
          <p:nvPicPr>
            <p:cNvPr id="4" name="Picture 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7378350" cy="7015480"/>
            </a:xfrm>
            <a:prstGeom prst="rect">
              <a:avLst/>
            </a:prstGeom>
          </p:spPr>
        </p:pic>
        <p:pic>
          <p:nvPicPr>
            <p:cNvPr id="5" name="Picture 5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7956449" y="0"/>
              <a:ext cx="7882986" cy="701548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latin typeface="210 디딤고딕 070"/>
              </a:rPr>
              <a:t>dipswitch 8개 모두 작동시 진화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507768" y="1996647"/>
            <a:ext cx="9340136" cy="526161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ea typeface="210 디딤고딕 070"/>
              </a:rPr>
              <a:t>진화 실패(게임 오버)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AutoShape 3"/>
          <p:cNvSpPr/>
          <p:nvPr/>
        </p:nvSpPr>
        <p:spPr>
          <a:xfrm>
            <a:off x="5349531" y="4167596"/>
            <a:ext cx="7588937" cy="1951809"/>
          </a:xfrm>
          <a:prstGeom prst="rect">
            <a:avLst/>
          </a:prstGeom>
          <a:solidFill>
            <a:srgbClr val="4C779F"/>
          </a:solidFill>
        </p:spPr>
      </p:sp>
      <p:sp>
        <p:nvSpPr>
          <p:cNvPr id="4" name="AutoShape 4"/>
          <p:cNvSpPr/>
          <p:nvPr/>
        </p:nvSpPr>
        <p:spPr>
          <a:xfrm>
            <a:off x="5511926" y="4317255"/>
            <a:ext cx="7264148" cy="165249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5" name="TextBox 5"/>
          <p:cNvSpPr txBox="1"/>
          <p:nvPr/>
        </p:nvSpPr>
        <p:spPr>
          <a:xfrm>
            <a:off x="3905505" y="4614862"/>
            <a:ext cx="1047699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latin typeface="TDTD타이틀굴림"/>
              </a:rPr>
              <a:t>2. 펫 애니메이션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567650" y="553243"/>
            <a:ext cx="2004174" cy="2018697"/>
          </a:xfrm>
          <a:custGeom>
            <a:avLst/>
            <a:gdLst/>
            <a:ahLst/>
            <a:cxnLst/>
            <a:rect l="l" t="t" r="r" b="b"/>
            <a:pathLst>
              <a:path w="2004174" h="2018697">
                <a:moveTo>
                  <a:pt x="0" y="0"/>
                </a:moveTo>
                <a:lnTo>
                  <a:pt x="2004174" y="0"/>
                </a:lnTo>
                <a:lnTo>
                  <a:pt x="2004174" y="2018696"/>
                </a:lnTo>
                <a:lnTo>
                  <a:pt x="0" y="2018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028700" y="2937178"/>
            <a:ext cx="6136294" cy="6321122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t="6341" b="6341"/>
          <a:stretch>
            <a:fillRect/>
          </a:stretch>
        </p:blipFill>
        <p:spPr>
          <a:xfrm>
            <a:off x="9144000" y="939159"/>
            <a:ext cx="8115300" cy="84086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9294" y="1033953"/>
            <a:ext cx="77960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ea typeface="TDTD타이틀굴림 Bold"/>
              </a:rPr>
              <a:t>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567650" y="553243"/>
            <a:ext cx="1999081" cy="2022355"/>
          </a:xfrm>
          <a:custGeom>
            <a:avLst/>
            <a:gdLst/>
            <a:ahLst/>
            <a:cxnLst/>
            <a:rect l="l" t="t" r="r" b="b"/>
            <a:pathLst>
              <a:path w="1999081" h="2022355">
                <a:moveTo>
                  <a:pt x="0" y="0"/>
                </a:moveTo>
                <a:lnTo>
                  <a:pt x="1999081" y="0"/>
                </a:lnTo>
                <a:lnTo>
                  <a:pt x="1999081" y="2022355"/>
                </a:lnTo>
                <a:lnTo>
                  <a:pt x="0" y="20223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79" r="-2179"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028700" y="2934521"/>
            <a:ext cx="6138873" cy="6323779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t="9643" b="12648"/>
          <a:stretch>
            <a:fillRect/>
          </a:stretch>
        </p:blipFill>
        <p:spPr>
          <a:xfrm>
            <a:off x="9144000" y="1028700"/>
            <a:ext cx="811530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9294" y="1033953"/>
            <a:ext cx="77960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ea typeface="TDTD타이틀굴림 Bold"/>
              </a:rPr>
              <a:t>유년기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9895" y="-570566"/>
            <a:ext cx="14472848" cy="11428131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TextBox 3"/>
          <p:cNvSpPr txBox="1"/>
          <p:nvPr/>
        </p:nvSpPr>
        <p:spPr>
          <a:xfrm>
            <a:off x="5592959" y="1019175"/>
            <a:ext cx="1097229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273755"/>
                </a:solidFill>
                <a:latin typeface="TDTD타이틀굴림 Bold"/>
              </a:rPr>
              <a:t>IOT 팀프로젝트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92959" y="2505397"/>
            <a:ext cx="9443125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4499">
                <a:solidFill>
                  <a:srgbClr val="8AABCA"/>
                </a:solidFill>
                <a:ea typeface="210 디딤고딕 070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01147" y="3472454"/>
            <a:ext cx="9434937" cy="497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273755"/>
                </a:solidFill>
                <a:latin typeface="210 디딤고딕 030"/>
              </a:rPr>
              <a:t>• 프로그램 설명 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273755"/>
                </a:solidFill>
                <a:latin typeface="210 디딤고딕 030"/>
              </a:rPr>
              <a:t>• 펫 애니메이션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273755"/>
                </a:solidFill>
                <a:latin typeface="210 디딤고딕 030"/>
              </a:rPr>
              <a:t>• 개발 과정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273755"/>
                </a:solidFill>
                <a:latin typeface="210 디딤고딕 030"/>
              </a:rPr>
              <a:t>• 핵심 코드 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273755"/>
                </a:solidFill>
                <a:latin typeface="210 디딤고딕 030"/>
              </a:rPr>
              <a:t>• 프로그램 실행 영상 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273755"/>
                </a:solidFill>
                <a:latin typeface="210 디딤고딕 030"/>
              </a:rPr>
              <a:t>• 완성도 및 독창성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273755"/>
                </a:solidFill>
                <a:latin typeface="210 디딤고딕 030"/>
              </a:rPr>
              <a:t>• 아쉬운 점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273755"/>
                </a:solidFill>
                <a:latin typeface="210 디딤고딕 030"/>
              </a:rPr>
              <a:t>• 참고 문헌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028700" y="2928062"/>
            <a:ext cx="6145143" cy="6330238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4018"/>
          <a:stretch>
            <a:fillRect/>
          </a:stretch>
        </p:blipFill>
        <p:spPr>
          <a:xfrm>
            <a:off x="9144000" y="1028700"/>
            <a:ext cx="8115300" cy="82296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567650" y="553243"/>
            <a:ext cx="2090963" cy="2105898"/>
          </a:xfrm>
          <a:custGeom>
            <a:avLst/>
            <a:gdLst/>
            <a:ahLst/>
            <a:cxnLst/>
            <a:rect l="l" t="t" r="r" b="b"/>
            <a:pathLst>
              <a:path w="2090963" h="2105898">
                <a:moveTo>
                  <a:pt x="0" y="0"/>
                </a:moveTo>
                <a:lnTo>
                  <a:pt x="2090963" y="0"/>
                </a:lnTo>
                <a:lnTo>
                  <a:pt x="2090963" y="2105898"/>
                </a:lnTo>
                <a:lnTo>
                  <a:pt x="0" y="2105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49294" y="1033953"/>
            <a:ext cx="77960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ea typeface="TDTD타이틀굴림 Bold"/>
              </a:rPr>
              <a:t>사슴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567650" y="553243"/>
            <a:ext cx="2003682" cy="2031705"/>
          </a:xfrm>
          <a:custGeom>
            <a:avLst/>
            <a:gdLst/>
            <a:ahLst/>
            <a:cxnLst/>
            <a:rect l="l" t="t" r="r" b="b"/>
            <a:pathLst>
              <a:path w="2003682" h="2031705">
                <a:moveTo>
                  <a:pt x="0" y="0"/>
                </a:moveTo>
                <a:lnTo>
                  <a:pt x="2003682" y="0"/>
                </a:lnTo>
                <a:lnTo>
                  <a:pt x="2003682" y="2031705"/>
                </a:lnTo>
                <a:lnTo>
                  <a:pt x="0" y="2031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028700" y="2915299"/>
            <a:ext cx="6157533" cy="6343001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6377" r="5693"/>
          <a:stretch>
            <a:fillRect/>
          </a:stretch>
        </p:blipFill>
        <p:spPr>
          <a:xfrm>
            <a:off x="9144000" y="1028700"/>
            <a:ext cx="811530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9294" y="1033953"/>
            <a:ext cx="77960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ea typeface="TDTD타이틀굴림 Bold"/>
              </a:rPr>
              <a:t>거북이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567650" y="553243"/>
            <a:ext cx="2005316" cy="2005316"/>
          </a:xfrm>
          <a:custGeom>
            <a:avLst/>
            <a:gdLst/>
            <a:ahLst/>
            <a:cxnLst/>
            <a:rect l="l" t="t" r="r" b="b"/>
            <a:pathLst>
              <a:path w="2005316" h="2005316">
                <a:moveTo>
                  <a:pt x="0" y="0"/>
                </a:moveTo>
                <a:lnTo>
                  <a:pt x="2005316" y="0"/>
                </a:lnTo>
                <a:lnTo>
                  <a:pt x="2005316" y="2005315"/>
                </a:lnTo>
                <a:lnTo>
                  <a:pt x="0" y="2005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028700" y="2947188"/>
            <a:ext cx="6126576" cy="6311112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9442"/>
          <a:stretch>
            <a:fillRect/>
          </a:stretch>
        </p:blipFill>
        <p:spPr>
          <a:xfrm>
            <a:off x="9144000" y="1028700"/>
            <a:ext cx="811530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9294" y="1033953"/>
            <a:ext cx="77960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ea typeface="TDTD타이틀굴림 Bold"/>
              </a:rPr>
              <a:t>독수리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567650" y="553243"/>
            <a:ext cx="2004822" cy="1990704"/>
          </a:xfrm>
          <a:custGeom>
            <a:avLst/>
            <a:gdLst/>
            <a:ahLst/>
            <a:cxnLst/>
            <a:rect l="l" t="t" r="r" b="b"/>
            <a:pathLst>
              <a:path w="2004822" h="1990704">
                <a:moveTo>
                  <a:pt x="0" y="0"/>
                </a:moveTo>
                <a:lnTo>
                  <a:pt x="2004823" y="0"/>
                </a:lnTo>
                <a:lnTo>
                  <a:pt x="2004823" y="1990703"/>
                </a:lnTo>
                <a:lnTo>
                  <a:pt x="0" y="1990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028700" y="2930699"/>
            <a:ext cx="6142583" cy="6327601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t="3974" b="3974"/>
          <a:stretch>
            <a:fillRect/>
          </a:stretch>
        </p:blipFill>
        <p:spPr>
          <a:xfrm>
            <a:off x="9144000" y="1028700"/>
            <a:ext cx="811530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9294" y="1033953"/>
            <a:ext cx="77960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ea typeface="TDTD타이틀굴림 Bold"/>
              </a:rPr>
              <a:t>잠자리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567650" y="553243"/>
            <a:ext cx="2007530" cy="1979453"/>
          </a:xfrm>
          <a:custGeom>
            <a:avLst/>
            <a:gdLst/>
            <a:ahLst/>
            <a:cxnLst/>
            <a:rect l="l" t="t" r="r" b="b"/>
            <a:pathLst>
              <a:path w="2007530" h="1979453">
                <a:moveTo>
                  <a:pt x="0" y="0"/>
                </a:moveTo>
                <a:lnTo>
                  <a:pt x="2007531" y="0"/>
                </a:lnTo>
                <a:lnTo>
                  <a:pt x="2007531" y="1979453"/>
                </a:lnTo>
                <a:lnTo>
                  <a:pt x="0" y="1979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12536"/>
          <a:stretch>
            <a:fillRect/>
          </a:stretch>
        </p:blipFill>
        <p:spPr>
          <a:xfrm>
            <a:off x="9144000" y="1028700"/>
            <a:ext cx="8115300" cy="8229600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028700" y="2936335"/>
            <a:ext cx="6137112" cy="632196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9294" y="1033953"/>
            <a:ext cx="77960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ea typeface="TDTD타이틀굴림 Bold"/>
              </a:rPr>
              <a:t>해파리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567650" y="553243"/>
            <a:ext cx="2014393" cy="1970602"/>
          </a:xfrm>
          <a:custGeom>
            <a:avLst/>
            <a:gdLst/>
            <a:ahLst/>
            <a:cxnLst/>
            <a:rect l="l" t="t" r="r" b="b"/>
            <a:pathLst>
              <a:path w="2014393" h="1970602">
                <a:moveTo>
                  <a:pt x="0" y="0"/>
                </a:moveTo>
                <a:lnTo>
                  <a:pt x="2014394" y="0"/>
                </a:lnTo>
                <a:lnTo>
                  <a:pt x="2014394" y="1970602"/>
                </a:lnTo>
                <a:lnTo>
                  <a:pt x="0" y="1970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028700" y="2928590"/>
            <a:ext cx="6144631" cy="6329710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t="1401" b="1401"/>
          <a:stretch>
            <a:fillRect/>
          </a:stretch>
        </p:blipFill>
        <p:spPr>
          <a:xfrm>
            <a:off x="9144000" y="1028700"/>
            <a:ext cx="811530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9294" y="1033953"/>
            <a:ext cx="77960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ea typeface="TDTD타이틀굴림 Bold"/>
              </a:rPr>
              <a:t>돌고래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AutoShape 3"/>
          <p:cNvSpPr/>
          <p:nvPr/>
        </p:nvSpPr>
        <p:spPr>
          <a:xfrm>
            <a:off x="5925364" y="4166775"/>
            <a:ext cx="6442754" cy="1951809"/>
          </a:xfrm>
          <a:prstGeom prst="rect">
            <a:avLst/>
          </a:prstGeom>
          <a:solidFill>
            <a:srgbClr val="4C779F"/>
          </a:solidFill>
        </p:spPr>
      </p:sp>
      <p:sp>
        <p:nvSpPr>
          <p:cNvPr id="4" name="AutoShape 4"/>
          <p:cNvSpPr/>
          <p:nvPr/>
        </p:nvSpPr>
        <p:spPr>
          <a:xfrm>
            <a:off x="6072283" y="4317255"/>
            <a:ext cx="6143435" cy="165249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5" name="TextBox 5"/>
          <p:cNvSpPr txBox="1"/>
          <p:nvPr/>
        </p:nvSpPr>
        <p:spPr>
          <a:xfrm>
            <a:off x="3905505" y="4614862"/>
            <a:ext cx="1047699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latin typeface="TDTD타이틀굴림"/>
              </a:rPr>
              <a:t>3. 개발 과정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673588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AutoShape 3"/>
          <p:cNvSpPr/>
          <p:nvPr/>
        </p:nvSpPr>
        <p:spPr>
          <a:xfrm>
            <a:off x="1789218" y="2519756"/>
            <a:ext cx="6638544" cy="3006866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4" name="Freeform 4"/>
          <p:cNvSpPr/>
          <p:nvPr/>
        </p:nvSpPr>
        <p:spPr>
          <a:xfrm>
            <a:off x="1926657" y="2647644"/>
            <a:ext cx="2197230" cy="2766978"/>
          </a:xfrm>
          <a:custGeom>
            <a:avLst/>
            <a:gdLst/>
            <a:ahLst/>
            <a:cxnLst/>
            <a:rect l="l" t="t" r="r" b="b"/>
            <a:pathLst>
              <a:path w="2197230" h="2766978">
                <a:moveTo>
                  <a:pt x="0" y="0"/>
                </a:moveTo>
                <a:lnTo>
                  <a:pt x="2197231" y="0"/>
                </a:lnTo>
                <a:lnTo>
                  <a:pt x="2197231" y="2766978"/>
                </a:lnTo>
                <a:lnTo>
                  <a:pt x="0" y="2766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377" t="-449" r="-36565" b="-27078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54747" y="2654788"/>
            <a:ext cx="2107486" cy="2766978"/>
          </a:xfrm>
          <a:custGeom>
            <a:avLst/>
            <a:gdLst/>
            <a:ahLst/>
            <a:cxnLst/>
            <a:rect l="l" t="t" r="r" b="b"/>
            <a:pathLst>
              <a:path w="2107486" h="2766978">
                <a:moveTo>
                  <a:pt x="0" y="0"/>
                </a:moveTo>
                <a:lnTo>
                  <a:pt x="2107486" y="0"/>
                </a:lnTo>
                <a:lnTo>
                  <a:pt x="2107486" y="2766978"/>
                </a:lnTo>
                <a:lnTo>
                  <a:pt x="0" y="2766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134" r="-198963" b="-954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55015" y="2654788"/>
            <a:ext cx="2108039" cy="2766978"/>
          </a:xfrm>
          <a:custGeom>
            <a:avLst/>
            <a:gdLst/>
            <a:ahLst/>
            <a:cxnLst/>
            <a:rect l="l" t="t" r="r" b="b"/>
            <a:pathLst>
              <a:path w="2108039" h="2766978">
                <a:moveTo>
                  <a:pt x="0" y="0"/>
                </a:moveTo>
                <a:lnTo>
                  <a:pt x="2108039" y="0"/>
                </a:lnTo>
                <a:lnTo>
                  <a:pt x="2108039" y="2766978"/>
                </a:lnTo>
                <a:lnTo>
                  <a:pt x="0" y="27669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332" r="-57426"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573228" y="2519756"/>
            <a:ext cx="5031264" cy="4379028"/>
          </a:xfrm>
          <a:prstGeom prst="rect">
            <a:avLst/>
          </a:prstGeom>
          <a:solidFill>
            <a:srgbClr val="8AABCA"/>
          </a:solidFill>
        </p:spPr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8204" t="10606" r="6399" b="23028"/>
          <a:stretch>
            <a:fillRect/>
          </a:stretch>
        </p:blipFill>
        <p:spPr>
          <a:xfrm>
            <a:off x="10692891" y="4719151"/>
            <a:ext cx="4791937" cy="2091642"/>
          </a:xfrm>
          <a:prstGeom prst="rect">
            <a:avLst/>
          </a:prstGeom>
        </p:spPr>
      </p:pic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t="12420" b="9823"/>
          <a:stretch>
            <a:fillRect/>
          </a:stretch>
        </p:blipFill>
        <p:spPr>
          <a:xfrm>
            <a:off x="10692891" y="2626391"/>
            <a:ext cx="4791937" cy="209276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075073" y="5707597"/>
            <a:ext cx="40668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ea typeface="210 디딤고딕 070 Bold"/>
              </a:rPr>
              <a:t>새로운 프로젝트 구상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75073" y="7233502"/>
            <a:ext cx="40668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latin typeface="210 디딤고딕 070 Bold"/>
              </a:rPr>
              <a:t>FLOW CHART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75073" y="8349832"/>
            <a:ext cx="40668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ea typeface="210 디딤고딕 070 Bold"/>
              </a:rPr>
              <a:t>입출력 장치 테스트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62065" y="7622684"/>
            <a:ext cx="5453590" cy="162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돌봐주기, 훈련 입력, </a:t>
            </a:r>
          </a:p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능력치 상승, 진화 결정 등을 구현할</a:t>
            </a:r>
          </a:p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273755"/>
                </a:solidFill>
                <a:latin typeface="210 디딤고딕 030"/>
              </a:rPr>
              <a:t>Dot Matrix, CLCD, TactSw, DipSw, FND의</a:t>
            </a: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작동 함수를 작성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91080" y="673588"/>
            <a:ext cx="1270584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73755"/>
                </a:solidFill>
                <a:ea typeface="TDTD타이틀굴림 Bold"/>
              </a:rPr>
              <a:t>개발 과정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34366" y="1721338"/>
            <a:ext cx="268652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4C779F"/>
                </a:solidFill>
                <a:latin typeface="TDTD타이틀굴림 Bold"/>
              </a:rPr>
              <a:t>[ 2주차 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45596" y="1721338"/>
            <a:ext cx="268652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4C779F"/>
                </a:solidFill>
                <a:latin typeface="TDTD타이틀굴림 Bold"/>
              </a:rPr>
              <a:t>[ 3주차 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70686" y="6250522"/>
            <a:ext cx="367560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기존 게임 파기 후 새 프로젝트 구상 및 기획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35057" y="8892757"/>
            <a:ext cx="308514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입출력 장치 확인을 위한코드 작성 및 테스트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08760" y="7776427"/>
            <a:ext cx="4737741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코드 작성에 필요한 동작 명세를 표현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55443" y="7079759"/>
            <a:ext cx="40668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ea typeface="210 디딤고딕 070 Bold"/>
              </a:rPr>
              <a:t>게임에 필요한 함수 작성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48600" y="673588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AutoShape 3"/>
          <p:cNvSpPr/>
          <p:nvPr/>
        </p:nvSpPr>
        <p:spPr>
          <a:xfrm>
            <a:off x="1789218" y="2519756"/>
            <a:ext cx="6638544" cy="3006866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4" name="AutoShape 4"/>
          <p:cNvSpPr/>
          <p:nvPr/>
        </p:nvSpPr>
        <p:spPr>
          <a:xfrm>
            <a:off x="10241983" y="2519756"/>
            <a:ext cx="5693753" cy="2883350"/>
          </a:xfrm>
          <a:prstGeom prst="rect">
            <a:avLst/>
          </a:prstGeom>
          <a:solidFill>
            <a:srgbClr val="8AABCA"/>
          </a:solidFill>
        </p:spPr>
      </p:sp>
      <p:sp>
        <p:nvSpPr>
          <p:cNvPr id="5" name="Freeform 5"/>
          <p:cNvSpPr/>
          <p:nvPr/>
        </p:nvSpPr>
        <p:spPr>
          <a:xfrm>
            <a:off x="1926657" y="2643272"/>
            <a:ext cx="4016775" cy="2759834"/>
          </a:xfrm>
          <a:custGeom>
            <a:avLst/>
            <a:gdLst/>
            <a:ahLst/>
            <a:cxnLst/>
            <a:rect l="l" t="t" r="r" b="b"/>
            <a:pathLst>
              <a:path w="4016775" h="2759834">
                <a:moveTo>
                  <a:pt x="0" y="0"/>
                </a:moveTo>
                <a:lnTo>
                  <a:pt x="4016775" y="0"/>
                </a:lnTo>
                <a:lnTo>
                  <a:pt x="4016775" y="2759834"/>
                </a:lnTo>
                <a:lnTo>
                  <a:pt x="0" y="2759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21" t="-214" b="-214"/>
            </a:stretch>
          </a:blipFill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5943432" y="2643272"/>
            <a:ext cx="2325703" cy="2759834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138" r="138"/>
          <a:stretch>
            <a:fillRect/>
          </a:stretch>
        </p:blipFill>
        <p:spPr>
          <a:xfrm>
            <a:off x="10392173" y="2644435"/>
            <a:ext cx="2754897" cy="2626702"/>
          </a:xfrm>
          <a:prstGeom prst="rect">
            <a:avLst/>
          </a:prstGeom>
        </p:spPr>
      </p:pic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3166120" y="2651726"/>
            <a:ext cx="2619411" cy="261941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075073" y="5707597"/>
            <a:ext cx="40668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ea typeface="210 디딤고딕 070 Bold"/>
              </a:rPr>
              <a:t>코드 리팩토링 및 병합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75073" y="8493814"/>
            <a:ext cx="40668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ea typeface="210 디딤고딕 070"/>
              </a:rPr>
              <a:t>간단한 애니메이션 추가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91080" y="673588"/>
            <a:ext cx="1270584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73755"/>
                </a:solidFill>
                <a:ea typeface="TDTD타이틀굴림 Bold"/>
              </a:rPr>
              <a:t>개발 과정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4366" y="1721338"/>
            <a:ext cx="268652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4C779F"/>
                </a:solidFill>
                <a:latin typeface="TDTD타이틀굴림 Bold"/>
              </a:rPr>
              <a:t>[ 4주차 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45596" y="1721338"/>
            <a:ext cx="268652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4C779F"/>
                </a:solidFill>
                <a:latin typeface="TDTD타이틀굴림 Bold"/>
              </a:rPr>
              <a:t>[ 5주차 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9218" y="6250522"/>
            <a:ext cx="6638544" cy="94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불필요한 중복코드들을 삭제하거나 하나의 함수로 작성</a:t>
            </a:r>
          </a:p>
          <a:p>
            <a:pPr algn="ctr">
              <a:lnSpc>
                <a:spcPts val="1050"/>
              </a:lnSpc>
            </a:pPr>
            <a:endParaRPr lang="en-US" sz="2199">
              <a:solidFill>
                <a:srgbClr val="273755"/>
              </a:solidFill>
              <a:ea typeface="210 디딤고딕 030"/>
            </a:endParaRP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각자 작성한 코드 및 함수들을 병합하여 하나로 통일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67658" y="9036739"/>
            <a:ext cx="5619945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생동감을 위한 애완동물의 애니메이션 추가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55443" y="5584081"/>
            <a:ext cx="40668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ea typeface="210 디딤고딕 070 Bold"/>
              </a:rPr>
              <a:t>중첩 반복문 탈출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75073" y="7377483"/>
            <a:ext cx="40668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ea typeface="210 디딤고딕 070 Bold"/>
              </a:rPr>
              <a:t>게임 메뉴얼 추가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86125" y="7920408"/>
            <a:ext cx="6183010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돌봐주기, 훈련목록 등 플레이에 필요한 메뉴얼 추가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55443" y="7109986"/>
            <a:ext cx="40668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ea typeface="210 디딤고딕 070 Bold"/>
              </a:rPr>
              <a:t>애니메이션 주기 통제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62065" y="7652911"/>
            <a:ext cx="5453590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latin typeface="210 디딤고딕 030"/>
              </a:rPr>
              <a:t>clock() 함수 대신 gettimeofday() 함수를 사용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41732" y="8226316"/>
            <a:ext cx="589425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ea typeface="210 디딤고딕 070 Bold"/>
              </a:rPr>
              <a:t>진화 애니메이션 추가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41732" y="8816866"/>
            <a:ext cx="589425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latin typeface="210 디딤고딕 070 Bold"/>
              </a:rPr>
              <a:t>FND 출력 함수 재작성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62065" y="9362494"/>
            <a:ext cx="5453590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불필요한 첫번째 위치의 FND 출력을 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55443" y="6298147"/>
            <a:ext cx="40668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A5F9F"/>
                </a:solidFill>
                <a:ea typeface="210 디딤고딕 070 Bold"/>
              </a:rPr>
              <a:t>입출력 예외 처리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AutoShape 3"/>
          <p:cNvSpPr/>
          <p:nvPr/>
        </p:nvSpPr>
        <p:spPr>
          <a:xfrm>
            <a:off x="5922623" y="4167596"/>
            <a:ext cx="6442754" cy="1951809"/>
          </a:xfrm>
          <a:prstGeom prst="rect">
            <a:avLst/>
          </a:prstGeom>
          <a:solidFill>
            <a:srgbClr val="4C779F"/>
          </a:solidFill>
        </p:spPr>
      </p:sp>
      <p:sp>
        <p:nvSpPr>
          <p:cNvPr id="4" name="AutoShape 4"/>
          <p:cNvSpPr/>
          <p:nvPr/>
        </p:nvSpPr>
        <p:spPr>
          <a:xfrm>
            <a:off x="6069542" y="4318076"/>
            <a:ext cx="6143435" cy="165249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5" name="TextBox 5"/>
          <p:cNvSpPr txBox="1"/>
          <p:nvPr/>
        </p:nvSpPr>
        <p:spPr>
          <a:xfrm>
            <a:off x="3905505" y="4614862"/>
            <a:ext cx="1047699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latin typeface="TDTD타이틀굴림"/>
              </a:rPr>
              <a:t>4. 핵심 코드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AutoShape 3"/>
          <p:cNvSpPr/>
          <p:nvPr/>
        </p:nvSpPr>
        <p:spPr>
          <a:xfrm>
            <a:off x="5349531" y="4167596"/>
            <a:ext cx="7588937" cy="1951809"/>
          </a:xfrm>
          <a:prstGeom prst="rect">
            <a:avLst/>
          </a:prstGeom>
          <a:solidFill>
            <a:srgbClr val="4C779F"/>
          </a:solidFill>
        </p:spPr>
      </p:sp>
      <p:sp>
        <p:nvSpPr>
          <p:cNvPr id="4" name="AutoShape 4"/>
          <p:cNvSpPr/>
          <p:nvPr/>
        </p:nvSpPr>
        <p:spPr>
          <a:xfrm>
            <a:off x="5511926" y="4317255"/>
            <a:ext cx="7264148" cy="165249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5" name="TextBox 5"/>
          <p:cNvSpPr txBox="1"/>
          <p:nvPr/>
        </p:nvSpPr>
        <p:spPr>
          <a:xfrm>
            <a:off x="3905505" y="4614862"/>
            <a:ext cx="1047699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latin typeface="TDTD타이틀굴림"/>
              </a:rPr>
              <a:t>1. 프로그램 설명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75972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TextBox 3"/>
          <p:cNvSpPr txBox="1"/>
          <p:nvPr/>
        </p:nvSpPr>
        <p:spPr>
          <a:xfrm>
            <a:off x="965380" y="872030"/>
            <a:ext cx="68018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273755"/>
                </a:solidFill>
                <a:latin typeface="TDTD타이틀굴림 Bold"/>
              </a:rPr>
              <a:t>IDLE 애니메이션코드</a:t>
            </a:r>
          </a:p>
        </p:txBody>
      </p:sp>
      <p:sp>
        <p:nvSpPr>
          <p:cNvPr id="4" name="Freeform 4"/>
          <p:cNvSpPr/>
          <p:nvPr/>
        </p:nvSpPr>
        <p:spPr>
          <a:xfrm>
            <a:off x="8692381" y="553243"/>
            <a:ext cx="9027968" cy="9180515"/>
          </a:xfrm>
          <a:custGeom>
            <a:avLst/>
            <a:gdLst/>
            <a:ahLst/>
            <a:cxnLst/>
            <a:rect l="l" t="t" r="r" b="b"/>
            <a:pathLst>
              <a:path w="9027968" h="9180515">
                <a:moveTo>
                  <a:pt x="0" y="0"/>
                </a:moveTo>
                <a:lnTo>
                  <a:pt x="9027969" y="0"/>
                </a:lnTo>
                <a:lnTo>
                  <a:pt x="9027969" y="9180514"/>
                </a:lnTo>
                <a:lnTo>
                  <a:pt x="0" y="9180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468172"/>
            <a:ext cx="6670905" cy="5375413"/>
            <a:chOff x="0" y="0"/>
            <a:chExt cx="8894540" cy="7167217"/>
          </a:xfrm>
        </p:grpSpPr>
        <p:sp>
          <p:nvSpPr>
            <p:cNvPr id="6" name="TextBox 6"/>
            <p:cNvSpPr txBox="1"/>
            <p:nvPr/>
          </p:nvSpPr>
          <p:spPr>
            <a:xfrm>
              <a:off x="0" y="860174"/>
              <a:ext cx="8894540" cy="1047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273755"/>
                  </a:solidFill>
                  <a:ea typeface="210 디딤고딕 030"/>
                </a:rPr>
                <a:t>기본 이미지 3초, 움직인 이미지 1초를 번갈아 보여주며</a:t>
              </a:r>
            </a:p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73755"/>
                  </a:solidFill>
                  <a:ea typeface="210 디딤고딕 030"/>
                </a:rPr>
                <a:t>애니메이션을 만들어주는 함수이다.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28465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8AABCA"/>
                  </a:solidFill>
                  <a:ea typeface="210 디딤고딕 070 Bold"/>
                </a:rPr>
                <a:t>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935702"/>
              <a:ext cx="8894540" cy="3231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273755"/>
                  </a:solidFill>
                  <a:ea typeface="210 디딤고딕 030"/>
                </a:rPr>
                <a:t>애니메이션 시간을 sleep()으로 하지 않았기 때문에</a:t>
              </a:r>
            </a:p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 tact switch, dip switch의 입력을 받으면서 dot matrix에서 애니메이션을 연출 할 수 있다.</a:t>
              </a:r>
            </a:p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273755"/>
                  </a:solidFill>
                  <a:ea typeface="210 디딤고딕 030"/>
                </a:rPr>
                <a:t>기존 drawDotMTX() 함수를 사용하는 곳이면 어디든 대체하여 사용이 가능하다.</a:t>
              </a:r>
            </a:p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endParaRPr lang="en-US" sz="2199">
                <a:solidFill>
                  <a:srgbClr val="273755"/>
                </a:solidFill>
                <a:ea typeface="210 디딤고딕 03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56478"/>
              <a:ext cx="728465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8AABCA"/>
                  </a:solidFill>
                  <a:ea typeface="210 디딤고딕 070 Bold"/>
                </a:rPr>
                <a:t>특징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75972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TextBox 3"/>
          <p:cNvSpPr txBox="1"/>
          <p:nvPr/>
        </p:nvSpPr>
        <p:spPr>
          <a:xfrm>
            <a:off x="965380" y="872030"/>
            <a:ext cx="68018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273755"/>
                </a:solidFill>
                <a:ea typeface="TDTD타이틀굴림 Bold"/>
              </a:rPr>
              <a:t>중첩 반복문 탈출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468172"/>
            <a:ext cx="6670905" cy="5375413"/>
            <a:chOff x="0" y="0"/>
            <a:chExt cx="8894540" cy="7167217"/>
          </a:xfrm>
        </p:grpSpPr>
        <p:sp>
          <p:nvSpPr>
            <p:cNvPr id="5" name="TextBox 5"/>
            <p:cNvSpPr txBox="1"/>
            <p:nvPr/>
          </p:nvSpPr>
          <p:spPr>
            <a:xfrm>
              <a:off x="0" y="860174"/>
              <a:ext cx="8894540" cy="1593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tact switch로 내부 반복문을 탈출할 수 있고,</a:t>
              </a:r>
            </a:p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dip switch로는 전체 반복문을 탈출할 수 있다.</a:t>
              </a:r>
            </a:p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dip switch를 조작하여 바로 하루를 종료할 수 있다.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728465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8AABCA"/>
                  </a:solidFill>
                  <a:ea typeface="210 디딤고딕 070 Bold"/>
                </a:rPr>
                <a:t>설명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481802"/>
              <a:ext cx="8894540" cy="2685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273755"/>
                  </a:solidFill>
                  <a:ea typeface="210 디딤고딕 030"/>
                </a:rPr>
                <a:t>중첩 반복문을 종료하기 위해서는 내부의 반복문이 우선적으로 종료되어야 외부의 반복문도 종료가 가능한데, </a:t>
              </a:r>
            </a:p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273755"/>
                  </a:solidFill>
                  <a:ea typeface="210 디딤고딕 030"/>
                </a:rPr>
                <a:t>이를 함수로 만들고 외부 반복문의 종료조건 시 false 를 리턴하며 중첩 반복문이 종료된다.</a:t>
              </a:r>
            </a:p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endParaRPr lang="en-US" sz="2199">
                <a:solidFill>
                  <a:srgbClr val="273755"/>
                </a:solidFill>
                <a:ea typeface="210 디딤고딕 03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02578"/>
              <a:ext cx="728465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8AABCA"/>
                  </a:solidFill>
                  <a:ea typeface="210 디딤고딕 070 Bold"/>
                </a:rPr>
                <a:t>특징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8692381" y="565621"/>
            <a:ext cx="9027968" cy="9180515"/>
          </a:xfrm>
          <a:prstGeom prst="rect">
            <a:avLst/>
          </a:prstGeom>
          <a:solidFill>
            <a:srgbClr val="F7F8FA"/>
          </a:solidFill>
        </p:spPr>
      </p:sp>
      <p:sp>
        <p:nvSpPr>
          <p:cNvPr id="10" name="Freeform 10"/>
          <p:cNvSpPr/>
          <p:nvPr/>
        </p:nvSpPr>
        <p:spPr>
          <a:xfrm>
            <a:off x="9055176" y="565621"/>
            <a:ext cx="8302379" cy="9180515"/>
          </a:xfrm>
          <a:custGeom>
            <a:avLst/>
            <a:gdLst/>
            <a:ahLst/>
            <a:cxnLst/>
            <a:rect l="l" t="t" r="r" b="b"/>
            <a:pathLst>
              <a:path w="8302379" h="9180515">
                <a:moveTo>
                  <a:pt x="0" y="0"/>
                </a:moveTo>
                <a:lnTo>
                  <a:pt x="8302379" y="0"/>
                </a:lnTo>
                <a:lnTo>
                  <a:pt x="8302379" y="9180515"/>
                </a:lnTo>
                <a:lnTo>
                  <a:pt x="0" y="918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7453312" y="1681674"/>
            <a:ext cx="3381375" cy="3381375"/>
          </a:xfrm>
          <a:custGeom>
            <a:avLst/>
            <a:gdLst/>
            <a:ahLst/>
            <a:cxnLst/>
            <a:rect l="l" t="t" r="r" b="b"/>
            <a:pathLst>
              <a:path w="3381375" h="3381375">
                <a:moveTo>
                  <a:pt x="0" y="0"/>
                </a:moveTo>
                <a:lnTo>
                  <a:pt x="3381376" y="0"/>
                </a:lnTo>
                <a:lnTo>
                  <a:pt x="3381376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05505" y="5501960"/>
            <a:ext cx="1047699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73755"/>
                </a:solidFill>
                <a:latin typeface="TDTD타이틀굴림"/>
              </a:rPr>
              <a:t>5. 프로그램 실행 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8321" y="6930710"/>
            <a:ext cx="8531358" cy="209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 u="sng" dirty="0">
                <a:solidFill>
                  <a:srgbClr val="273755"/>
                </a:solidFill>
                <a:latin typeface="210 디딤고딕 030"/>
              </a:rPr>
              <a:t>DIGIVICE </a:t>
            </a:r>
            <a:r>
              <a:rPr lang="en-US" sz="2199" u="sng" dirty="0" err="1">
                <a:solidFill>
                  <a:srgbClr val="273755"/>
                </a:solidFill>
                <a:latin typeface="210 디딤고딕 030"/>
              </a:rPr>
              <a:t>시연</a:t>
            </a:r>
            <a:r>
              <a:rPr lang="en-US" sz="2199" u="sng" dirty="0">
                <a:solidFill>
                  <a:srgbClr val="273755"/>
                </a:solidFill>
                <a:latin typeface="210 디딤고딕 030"/>
              </a:rPr>
              <a:t> </a:t>
            </a:r>
            <a:r>
              <a:rPr lang="en-US" sz="2199" u="sng" dirty="0" err="1">
                <a:solidFill>
                  <a:srgbClr val="273755"/>
                </a:solidFill>
                <a:latin typeface="210 디딤고딕 030"/>
              </a:rPr>
              <a:t>영상</a:t>
            </a:r>
            <a:r>
              <a:rPr lang="en-US" sz="2199" u="sng" dirty="0">
                <a:solidFill>
                  <a:srgbClr val="273755"/>
                </a:solidFill>
                <a:latin typeface="210 디딤고딕 030"/>
              </a:rPr>
              <a:t> (05:04)</a:t>
            </a: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 u="sng" dirty="0">
                <a:solidFill>
                  <a:srgbClr val="273755"/>
                </a:solidFill>
                <a:latin typeface="210 디딤고딕 030"/>
                <a:hlinkClick r:id="rId4"/>
              </a:rPr>
              <a:t>https://www.youtube.com/watch?v=L_unhSBAJqI</a:t>
            </a:r>
            <a:endParaRPr lang="en-US" sz="2199" u="sng" dirty="0">
              <a:solidFill>
                <a:srgbClr val="273755"/>
              </a:solidFill>
              <a:latin typeface="210 디딤고딕 030"/>
            </a:endParaRP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endParaRPr lang="en-US" sz="2199" u="sng" dirty="0">
              <a:solidFill>
                <a:srgbClr val="273755"/>
              </a:solidFill>
              <a:latin typeface="210 디딤고딕 030"/>
            </a:endParaRP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endParaRPr lang="en-US" sz="2199" u="sng" dirty="0">
              <a:solidFill>
                <a:srgbClr val="273755"/>
              </a:solidFill>
              <a:latin typeface="210 디딤고딕 030"/>
            </a:endParaRP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altLang="ko-KR" sz="2199" u="sng" dirty="0">
                <a:solidFill>
                  <a:srgbClr val="273755"/>
                </a:solidFill>
                <a:latin typeface="210 디딤고딕 030"/>
              </a:rPr>
              <a:t>( </a:t>
            </a:r>
            <a:r>
              <a:rPr lang="ko-KR" altLang="en-US" sz="2199" u="sng" dirty="0">
                <a:solidFill>
                  <a:srgbClr val="273755"/>
                </a:solidFill>
                <a:latin typeface="210 디딤고딕 030"/>
              </a:rPr>
              <a:t>파일크기가 초과되어 </a:t>
            </a:r>
            <a:r>
              <a:rPr lang="ko-KR" altLang="en-US" sz="2199" u="sng" dirty="0" err="1">
                <a:solidFill>
                  <a:srgbClr val="273755"/>
                </a:solidFill>
                <a:latin typeface="210 디딤고딕 030"/>
              </a:rPr>
              <a:t>첨부되어있던</a:t>
            </a:r>
            <a:r>
              <a:rPr lang="ko-KR" altLang="en-US" sz="2199" u="sng" dirty="0">
                <a:solidFill>
                  <a:srgbClr val="273755"/>
                </a:solidFill>
                <a:latin typeface="210 디딤고딕 030"/>
              </a:rPr>
              <a:t> 영상을 링크로 대체하였습니다</a:t>
            </a:r>
            <a:r>
              <a:rPr lang="en-US" altLang="ko-KR" sz="2199" u="sng" dirty="0">
                <a:solidFill>
                  <a:srgbClr val="273755"/>
                </a:solidFill>
                <a:latin typeface="210 디딤고딕 030"/>
              </a:rPr>
              <a:t>.)</a:t>
            </a:r>
            <a:endParaRPr lang="en-US" sz="2199" u="sng" dirty="0">
              <a:solidFill>
                <a:srgbClr val="273755"/>
              </a:solidFill>
              <a:latin typeface="210 디딤고딕 03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AutoShape 3"/>
          <p:cNvSpPr/>
          <p:nvPr/>
        </p:nvSpPr>
        <p:spPr>
          <a:xfrm>
            <a:off x="4489042" y="4167596"/>
            <a:ext cx="9309915" cy="1951809"/>
          </a:xfrm>
          <a:prstGeom prst="rect">
            <a:avLst/>
          </a:prstGeom>
          <a:solidFill>
            <a:srgbClr val="4C779F"/>
          </a:solidFill>
        </p:spPr>
      </p:sp>
      <p:sp>
        <p:nvSpPr>
          <p:cNvPr id="4" name="AutoShape 4"/>
          <p:cNvSpPr/>
          <p:nvPr/>
        </p:nvSpPr>
        <p:spPr>
          <a:xfrm>
            <a:off x="4635962" y="4318076"/>
            <a:ext cx="8994842" cy="165249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5" name="TextBox 5"/>
          <p:cNvSpPr txBox="1"/>
          <p:nvPr/>
        </p:nvSpPr>
        <p:spPr>
          <a:xfrm>
            <a:off x="3905505" y="4614862"/>
            <a:ext cx="1047699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latin typeface="TDTD타이틀굴림"/>
              </a:rPr>
              <a:t>6. 완성도 및 독창성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TextBox 3"/>
          <p:cNvSpPr txBox="1"/>
          <p:nvPr/>
        </p:nvSpPr>
        <p:spPr>
          <a:xfrm>
            <a:off x="1432104" y="4605337"/>
            <a:ext cx="603725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273755"/>
                </a:solidFill>
                <a:ea typeface="TDTD타이틀굴림 Bold"/>
              </a:rPr>
              <a:t>완성도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78799" y="1604962"/>
            <a:ext cx="9434937" cy="699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ea typeface="210 디딤고딕 030"/>
              </a:rPr>
              <a:t>게임 시작 전 간단한 설명 제시</a:t>
            </a:r>
          </a:p>
          <a:p>
            <a:pPr algn="l">
              <a:lnSpc>
                <a:spcPts val="3749"/>
              </a:lnSpc>
            </a:pPr>
            <a:endParaRPr lang="en-US" sz="2499">
              <a:solidFill>
                <a:srgbClr val="273755"/>
              </a:solidFill>
              <a:ea typeface="210 디딤고딕 030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latin typeface="210 디딤고딕 030 Bold"/>
              </a:rPr>
              <a:t>srand((unsigned int)time(NULL))</a:t>
            </a:r>
            <a:r>
              <a:rPr lang="en-US" sz="2499">
                <a:solidFill>
                  <a:srgbClr val="273755"/>
                </a:solidFill>
                <a:ea typeface="210 디딤고딕 030"/>
              </a:rPr>
              <a:t>를 이용하여 다양한 랜덤값 생성</a:t>
            </a:r>
          </a:p>
          <a:p>
            <a:pPr algn="l">
              <a:lnSpc>
                <a:spcPts val="3749"/>
              </a:lnSpc>
            </a:pPr>
            <a:endParaRPr lang="en-US" sz="2499">
              <a:solidFill>
                <a:srgbClr val="273755"/>
              </a:solidFill>
              <a:ea typeface="210 디딤고딕 030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latin typeface="210 디딤고딕 030"/>
              </a:rPr>
              <a:t>1, 2, 3, 4를 제외한 다른 Tact Switch 입력에 대한 예외 처리</a:t>
            </a:r>
          </a:p>
          <a:p>
            <a:pPr algn="l">
              <a:lnSpc>
                <a:spcPts val="3749"/>
              </a:lnSpc>
            </a:pPr>
            <a:endParaRPr lang="en-US" sz="2499">
              <a:solidFill>
                <a:srgbClr val="273755"/>
              </a:solidFill>
              <a:latin typeface="210 디딤고딕 030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ea typeface="210 디딤고딕 030"/>
              </a:rPr>
              <a:t>잘못된 Dip Switch 동작 예외 처리</a:t>
            </a:r>
          </a:p>
          <a:p>
            <a:pPr algn="l">
              <a:lnSpc>
                <a:spcPts val="3749"/>
              </a:lnSpc>
            </a:pPr>
            <a:endParaRPr lang="en-US" sz="2499">
              <a:solidFill>
                <a:srgbClr val="273755"/>
              </a:solidFill>
              <a:ea typeface="210 디딤고딕 030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ea typeface="210 디딤고딕 030"/>
              </a:rPr>
              <a:t>생동감을 위한 애완동물의 IDLE 애니메이션 제작</a:t>
            </a:r>
          </a:p>
          <a:p>
            <a:pPr algn="l">
              <a:lnSpc>
                <a:spcPts val="3749"/>
              </a:lnSpc>
            </a:pPr>
            <a:endParaRPr lang="en-US" sz="2499">
              <a:solidFill>
                <a:srgbClr val="273755"/>
              </a:solidFill>
              <a:ea typeface="210 디딤고딕 030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ea typeface="210 디딤고딕 030"/>
              </a:rPr>
              <a:t>애완동물의 진화 연출 제작</a:t>
            </a:r>
          </a:p>
          <a:p>
            <a:pPr algn="l">
              <a:lnSpc>
                <a:spcPts val="3749"/>
              </a:lnSpc>
            </a:pPr>
            <a:endParaRPr lang="en-US" sz="2499">
              <a:solidFill>
                <a:srgbClr val="273755"/>
              </a:solidFill>
              <a:ea typeface="210 디딤고딕 030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ea typeface="210 디딤고딕 030"/>
              </a:rPr>
              <a:t>돌봐주기, 훈련의 성공과 실패 시의 연출</a:t>
            </a:r>
          </a:p>
          <a:p>
            <a:pPr algn="l">
              <a:lnSpc>
                <a:spcPts val="3749"/>
              </a:lnSpc>
            </a:pPr>
            <a:endParaRPr lang="en-US" sz="2499">
              <a:solidFill>
                <a:srgbClr val="273755"/>
              </a:solidFill>
              <a:ea typeface="210 디딤고딕 030"/>
            </a:endParaRPr>
          </a:p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latin typeface="210 디딤고딕 030"/>
              </a:rPr>
              <a:t>FND 출력 중 필요없는 부분 제거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650" y="553243"/>
            <a:ext cx="17152699" cy="918051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TextBox 3"/>
          <p:cNvSpPr txBox="1"/>
          <p:nvPr/>
        </p:nvSpPr>
        <p:spPr>
          <a:xfrm>
            <a:off x="1432104" y="4605337"/>
            <a:ext cx="603725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273755"/>
                </a:solidFill>
                <a:ea typeface="TDTD타이틀굴림 Bold"/>
              </a:rPr>
              <a:t>독창성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24363" y="2771775"/>
            <a:ext cx="9434937" cy="465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ea typeface="210 디딤고딕 030"/>
              </a:rPr>
              <a:t>프로젝트의 아이디어(주제) 중복 없음</a:t>
            </a:r>
          </a:p>
          <a:p>
            <a:pPr>
              <a:lnSpc>
                <a:spcPts val="3749"/>
              </a:lnSpc>
            </a:pPr>
            <a:endParaRPr lang="en-US" sz="2499">
              <a:solidFill>
                <a:srgbClr val="273755"/>
              </a:solidFill>
              <a:ea typeface="210 디딤고딕 030"/>
            </a:endParaRPr>
          </a:p>
          <a:p>
            <a:pPr marL="539748" lvl="1" indent="-269874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ea typeface="210 디딤고딕 030"/>
              </a:rPr>
              <a:t>기존에 없던 게임, 새로운 규칙 작성</a:t>
            </a:r>
          </a:p>
          <a:p>
            <a:pPr>
              <a:lnSpc>
                <a:spcPts val="3749"/>
              </a:lnSpc>
            </a:pPr>
            <a:endParaRPr lang="en-US" sz="2499">
              <a:solidFill>
                <a:srgbClr val="273755"/>
              </a:solidFill>
              <a:ea typeface="210 디딤고딕 030"/>
            </a:endParaRPr>
          </a:p>
          <a:p>
            <a:pPr marL="539748" lvl="1" indent="-269874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ea typeface="210 디딤고딕 030"/>
              </a:rPr>
              <a:t>기본적인 입출력 장치의 사용방법을 제외하고 타 프로젝트의 코드를 참고하지 않음</a:t>
            </a:r>
          </a:p>
          <a:p>
            <a:pPr>
              <a:lnSpc>
                <a:spcPts val="3749"/>
              </a:lnSpc>
            </a:pPr>
            <a:endParaRPr lang="en-US" sz="2499">
              <a:solidFill>
                <a:srgbClr val="273755"/>
              </a:solidFill>
              <a:ea typeface="210 디딤고딕 030"/>
            </a:endParaRPr>
          </a:p>
          <a:p>
            <a:pPr marL="539748" lvl="1" indent="-269874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ea typeface="210 디딤고딕 030"/>
              </a:rPr>
              <a:t>우리 프로젝트만의 애니메이션 알고리즘 작성</a:t>
            </a:r>
          </a:p>
          <a:p>
            <a:pPr>
              <a:lnSpc>
                <a:spcPts val="3749"/>
              </a:lnSpc>
            </a:pPr>
            <a:endParaRPr lang="en-US" sz="2499">
              <a:solidFill>
                <a:srgbClr val="273755"/>
              </a:solidFill>
              <a:ea typeface="210 디딤고딕 030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73755"/>
                </a:solidFill>
                <a:ea typeface="210 디딤고딕 030"/>
              </a:rPr>
              <a:t>알, 유년기 모습의 dot 이미지 직접 생성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AutoShape 3"/>
          <p:cNvSpPr/>
          <p:nvPr/>
        </p:nvSpPr>
        <p:spPr>
          <a:xfrm>
            <a:off x="5925364" y="4166775"/>
            <a:ext cx="6442754" cy="1951809"/>
          </a:xfrm>
          <a:prstGeom prst="rect">
            <a:avLst/>
          </a:prstGeom>
          <a:solidFill>
            <a:srgbClr val="4C779F"/>
          </a:solidFill>
        </p:spPr>
      </p:sp>
      <p:sp>
        <p:nvSpPr>
          <p:cNvPr id="4" name="AutoShape 4"/>
          <p:cNvSpPr/>
          <p:nvPr/>
        </p:nvSpPr>
        <p:spPr>
          <a:xfrm>
            <a:off x="6072283" y="4317255"/>
            <a:ext cx="6143435" cy="165249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5" name="TextBox 5"/>
          <p:cNvSpPr txBox="1"/>
          <p:nvPr/>
        </p:nvSpPr>
        <p:spPr>
          <a:xfrm>
            <a:off x="3905505" y="4614862"/>
            <a:ext cx="1047699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3755"/>
                </a:solidFill>
                <a:latin typeface="TDTD타이틀굴림"/>
              </a:rPr>
              <a:t>7. 참고 문헌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91454" y="-570566"/>
            <a:ext cx="14472848" cy="11428131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TextBox 3"/>
          <p:cNvSpPr txBox="1"/>
          <p:nvPr/>
        </p:nvSpPr>
        <p:spPr>
          <a:xfrm>
            <a:off x="5592959" y="1019175"/>
            <a:ext cx="1097229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273755"/>
                </a:solidFill>
                <a:ea typeface="TDTD타이틀굴림 Bold"/>
              </a:rPr>
              <a:t>참고 문헌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592959" y="2514922"/>
            <a:ext cx="9443125" cy="2996243"/>
            <a:chOff x="0" y="0"/>
            <a:chExt cx="12590833" cy="399499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259083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8AABCA"/>
                  </a:solidFill>
                  <a:latin typeface="210 디딤고딕 070"/>
                </a:rPr>
                <a:t>C++ 기본 문법 참고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63476"/>
              <a:ext cx="12579916" cy="3231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https://scarlettb.tistory.com/5 </a:t>
              </a:r>
            </a:p>
            <a:p>
              <a:pPr marL="474979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https://danco.tistory.com/69 </a:t>
              </a:r>
            </a:p>
            <a:p>
              <a:pPr marL="474979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https://bubble-dev.tistory.com/entry/CC-write</a:t>
              </a:r>
            </a:p>
            <a:p>
              <a:pPr marL="474980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https://bubble-dev.tistory.com/entry/CC-read-%ED%95%A8%EC%88%98-%ED%8C%8C%EC%9D%BC%EC%9D%84-%EC%9D%BD%EB%8A%94-%ED%95%A8%EC%88%98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92959" y="5939790"/>
            <a:ext cx="9443125" cy="1357943"/>
            <a:chOff x="0" y="0"/>
            <a:chExt cx="12590833" cy="1810591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259083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8AABCA"/>
                  </a:solidFill>
                  <a:ea typeface="210 디딤고딕 070"/>
                </a:rPr>
                <a:t>난수 생성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63476"/>
              <a:ext cx="12579916" cy="1047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https://blockdmask.tistory.com/308</a:t>
              </a:r>
            </a:p>
            <a:p>
              <a:pPr marL="474980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https://coding-factory.tistory.com/666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592959" y="7726358"/>
            <a:ext cx="9443125" cy="1357943"/>
            <a:chOff x="0" y="0"/>
            <a:chExt cx="12590833" cy="181059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259083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8AABCA"/>
                  </a:solidFill>
                  <a:latin typeface="210 디딤고딕 070"/>
                </a:rPr>
                <a:t>FND 참고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63476"/>
              <a:ext cx="12579916" cy="1047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  <a:hlinkClick r:id="rId2" tooltip="https://m.blog.naver.com/PostView.naver?isHttpsRedirect=true&amp;blogId=almdri02&amp;logNo=150123104874"/>
                </a:rPr>
                <a:t>isHttpsRedirect=true&amp;blogId=almdri02&amp;logNo=150123104874</a:t>
              </a:r>
            </a:p>
            <a:p>
              <a:pPr marL="474980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https://m.blog.naver.com/PostView.naver?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91454" y="-570566"/>
            <a:ext cx="14472848" cy="11428131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TextBox 3"/>
          <p:cNvSpPr txBox="1"/>
          <p:nvPr/>
        </p:nvSpPr>
        <p:spPr>
          <a:xfrm>
            <a:off x="5592959" y="1019175"/>
            <a:ext cx="1097229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273755"/>
                </a:solidFill>
                <a:ea typeface="TDTD타이틀굴림 Bold"/>
              </a:rPr>
              <a:t>참고 문헌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592959" y="2514922"/>
            <a:ext cx="9443125" cy="1357943"/>
            <a:chOff x="0" y="0"/>
            <a:chExt cx="12590833" cy="1810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259083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8AABCA"/>
                  </a:solidFill>
                  <a:ea typeface="210 디딤고딕 070"/>
                </a:rPr>
                <a:t>입출력 장치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63476"/>
              <a:ext cx="12579916" cy="1047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https://cccding.tistory.com/category/Embedded/Kernel%20Porting</a:t>
              </a:r>
            </a:p>
            <a:p>
              <a:pPr marL="474980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https://github.com/jinwoo1225/SnakeGameWithSmart4412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92959" y="4301490"/>
            <a:ext cx="9443125" cy="3405818"/>
            <a:chOff x="0" y="0"/>
            <a:chExt cx="12590833" cy="4541091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259083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8AABCA"/>
                  </a:solidFill>
                  <a:latin typeface="210 디딤고딕 070"/>
                </a:rPr>
                <a:t>gettimeofday() 참고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63476"/>
              <a:ext cx="12579916" cy="3777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https://mozi.tistory.com/127 https://blog.naver.com/PostView.naver?</a:t>
              </a:r>
            </a:p>
            <a:p>
              <a:pPr marL="474979" lvl="1" indent="-237490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blogId=japchae153&amp;logNo=222295431893&amp;parentCategoryNo=&amp;categoryNo=35&amp;viewDate=&amp;isShowPopularPosts=true&amp;from=search</a:t>
              </a:r>
            </a:p>
            <a:p>
              <a:pPr marL="474980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>
                  <a:solidFill>
                    <a:srgbClr val="273755"/>
                  </a:solidFill>
                  <a:latin typeface="210 디딤고딕 030"/>
                </a:rPr>
                <a:t> https://bywords.tistory.com/entry/CLinux-gettimeofday%EB%A1%9C-%EB%A7%88%EC%9D%B4%ED%81%AC%EB%A1%9C%EC%B4%88-%EB%8B%A8%EC%9C%84-%EC%B8%A1%EC%A0%95%ED%95%98%EA%B8%B0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grpSp>
        <p:nvGrpSpPr>
          <p:cNvPr id="3" name="Group 3"/>
          <p:cNvGrpSpPr/>
          <p:nvPr/>
        </p:nvGrpSpPr>
        <p:grpSpPr>
          <a:xfrm>
            <a:off x="3237986" y="2161346"/>
            <a:ext cx="11812029" cy="4935735"/>
            <a:chOff x="0" y="0"/>
            <a:chExt cx="15749371" cy="6580980"/>
          </a:xfrm>
        </p:grpSpPr>
        <p:sp>
          <p:nvSpPr>
            <p:cNvPr id="4" name="Freeform 4"/>
            <p:cNvSpPr/>
            <p:nvPr/>
          </p:nvSpPr>
          <p:spPr>
            <a:xfrm>
              <a:off x="8022779" y="3374392"/>
              <a:ext cx="7726593" cy="3206588"/>
            </a:xfrm>
            <a:custGeom>
              <a:avLst/>
              <a:gdLst/>
              <a:ahLst/>
              <a:cxnLst/>
              <a:rect l="l" t="t" r="r" b="b"/>
              <a:pathLst>
                <a:path w="7726593" h="3206588">
                  <a:moveTo>
                    <a:pt x="0" y="0"/>
                  </a:moveTo>
                  <a:lnTo>
                    <a:pt x="7726592" y="0"/>
                  </a:lnTo>
                  <a:lnTo>
                    <a:pt x="7726592" y="3206588"/>
                  </a:lnTo>
                  <a:lnTo>
                    <a:pt x="0" y="3206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126" r="-13792" b="-1770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022779" y="0"/>
              <a:ext cx="7726593" cy="3374392"/>
            </a:xfrm>
            <a:custGeom>
              <a:avLst/>
              <a:gdLst/>
              <a:ahLst/>
              <a:cxnLst/>
              <a:rect l="l" t="t" r="r" b="b"/>
              <a:pathLst>
                <a:path w="7726593" h="3374392">
                  <a:moveTo>
                    <a:pt x="0" y="0"/>
                  </a:moveTo>
                  <a:lnTo>
                    <a:pt x="7726592" y="0"/>
                  </a:lnTo>
                  <a:lnTo>
                    <a:pt x="7726592" y="3374392"/>
                  </a:lnTo>
                  <a:lnTo>
                    <a:pt x="0" y="337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000" r="-18275" b="-1752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3374392"/>
              <a:ext cx="8022779" cy="3206588"/>
            </a:xfrm>
            <a:custGeom>
              <a:avLst/>
              <a:gdLst/>
              <a:ahLst/>
              <a:cxnLst/>
              <a:rect l="l" t="t" r="r" b="b"/>
              <a:pathLst>
                <a:path w="8022779" h="3206588">
                  <a:moveTo>
                    <a:pt x="0" y="0"/>
                  </a:moveTo>
                  <a:lnTo>
                    <a:pt x="8022779" y="0"/>
                  </a:lnTo>
                  <a:lnTo>
                    <a:pt x="8022779" y="3206588"/>
                  </a:lnTo>
                  <a:lnTo>
                    <a:pt x="0" y="3206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583" r="-12635" b="-1262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022779" cy="3374392"/>
            </a:xfrm>
            <a:custGeom>
              <a:avLst/>
              <a:gdLst/>
              <a:ahLst/>
              <a:cxnLst/>
              <a:rect l="l" t="t" r="r" b="b"/>
              <a:pathLst>
                <a:path w="8022779" h="3374392">
                  <a:moveTo>
                    <a:pt x="0" y="0"/>
                  </a:moveTo>
                  <a:lnTo>
                    <a:pt x="8022779" y="0"/>
                  </a:lnTo>
                  <a:lnTo>
                    <a:pt x="8022779" y="3374392"/>
                  </a:lnTo>
                  <a:lnTo>
                    <a:pt x="0" y="337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472" t="-21653" r="-30022" b="-1671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ea typeface="210 디딤고딕 070"/>
              </a:rPr>
              <a:t>게임 시작 전 간단 메뉴얼 출력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4475755" y="1996309"/>
            <a:ext cx="9336489" cy="5262286"/>
          </a:xfrm>
          <a:custGeom>
            <a:avLst/>
            <a:gdLst/>
            <a:ahLst/>
            <a:cxnLst/>
            <a:rect l="l" t="t" r="r" b="b"/>
            <a:pathLst>
              <a:path w="9336489" h="5262286">
                <a:moveTo>
                  <a:pt x="0" y="0"/>
                </a:moveTo>
                <a:lnTo>
                  <a:pt x="9336490" y="0"/>
                </a:lnTo>
                <a:lnTo>
                  <a:pt x="9336490" y="5262287"/>
                </a:lnTo>
                <a:lnTo>
                  <a:pt x="0" y="5262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latin typeface="210 디딤고딕 070"/>
              </a:rPr>
              <a:t>dip switch 초기화 확인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5916" y="8456295"/>
            <a:ext cx="10263841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게임 시작 전, 진화 후 돌봐주기와 훈련하기 전에 dip switch가 초기화 되었는지 확인 후 안되어 있다면 초기화를 요구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4475797" y="1996309"/>
            <a:ext cx="9336489" cy="5261209"/>
          </a:xfrm>
          <a:custGeom>
            <a:avLst/>
            <a:gdLst/>
            <a:ahLst/>
            <a:cxnLst/>
            <a:rect l="l" t="t" r="r" b="b"/>
            <a:pathLst>
              <a:path w="9336489" h="5261209">
                <a:moveTo>
                  <a:pt x="0" y="0"/>
                </a:moveTo>
                <a:lnTo>
                  <a:pt x="9336490" y="0"/>
                </a:lnTo>
                <a:lnTo>
                  <a:pt x="9336490" y="5261209"/>
                </a:lnTo>
                <a:lnTo>
                  <a:pt x="0" y="526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ea typeface="210 디딤고딕 070"/>
              </a:rPr>
              <a:t>돌봐주기-질문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4456872" y="1996647"/>
            <a:ext cx="9374256" cy="5261610"/>
          </a:xfrm>
          <a:custGeom>
            <a:avLst/>
            <a:gdLst/>
            <a:ahLst/>
            <a:cxnLst/>
            <a:rect l="l" t="t" r="r" b="b"/>
            <a:pathLst>
              <a:path w="9374256" h="5261610">
                <a:moveTo>
                  <a:pt x="0" y="0"/>
                </a:moveTo>
                <a:lnTo>
                  <a:pt x="9374256" y="0"/>
                </a:lnTo>
                <a:lnTo>
                  <a:pt x="9374256" y="5261610"/>
                </a:lnTo>
                <a:lnTo>
                  <a:pt x="0" y="5261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ea typeface="210 디딤고딕 070"/>
              </a:rPr>
              <a:t>돌봐주기-실패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Freeform 3"/>
          <p:cNvSpPr/>
          <p:nvPr/>
        </p:nvSpPr>
        <p:spPr>
          <a:xfrm>
            <a:off x="4477994" y="1996647"/>
            <a:ext cx="9332013" cy="5261610"/>
          </a:xfrm>
          <a:custGeom>
            <a:avLst/>
            <a:gdLst/>
            <a:ahLst/>
            <a:cxnLst/>
            <a:rect l="l" t="t" r="r" b="b"/>
            <a:pathLst>
              <a:path w="9332013" h="5261610">
                <a:moveTo>
                  <a:pt x="0" y="0"/>
                </a:moveTo>
                <a:lnTo>
                  <a:pt x="9332012" y="0"/>
                </a:lnTo>
                <a:lnTo>
                  <a:pt x="9332012" y="5261610"/>
                </a:lnTo>
                <a:lnTo>
                  <a:pt x="0" y="5261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ea typeface="210 디딤고딕 070"/>
              </a:rPr>
              <a:t>돌봐주기-성공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475755" y="1996309"/>
            <a:ext cx="9336489" cy="525955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31495" y="7554281"/>
            <a:ext cx="68250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73755"/>
                </a:solidFill>
                <a:ea typeface="210 디딤고딕 070"/>
              </a:rPr>
              <a:t>돌봐주기-예외처리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5916" y="8456295"/>
            <a:ext cx="10263841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273755"/>
                </a:solidFill>
                <a:latin typeface="210 디딤고딕 030"/>
              </a:rPr>
              <a:t>1,2,3,4 이외의 tact switch를 눌렀을 경우</a:t>
            </a: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잘못된 입력임을 알려주고 다시 질문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95774"/>
            <a:ext cx="104769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273755"/>
                </a:solidFill>
                <a:ea typeface="TDTD타이틀굴림"/>
              </a:rPr>
              <a:t>프로그램 설명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940</Words>
  <Application>Microsoft Office PowerPoint</Application>
  <PresentationFormat>사용자 지정</PresentationFormat>
  <Paragraphs>167</Paragraphs>
  <Slides>38</Slides>
  <Notes>0</Notes>
  <HiddenSlides>0</HiddenSlides>
  <MMClips>27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TDTD타이틀굴림 Bold</vt:lpstr>
      <vt:lpstr>210 디딤고딕 070</vt:lpstr>
      <vt:lpstr>210 디딤고딕 030 Bold</vt:lpstr>
      <vt:lpstr>210 디딤고딕 030</vt:lpstr>
      <vt:lpstr>Arial</vt:lpstr>
      <vt:lpstr>Calibri</vt:lpstr>
      <vt:lpstr>TDTD타이틀굴림</vt:lpstr>
      <vt:lpstr>210 디딤고딕 070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digivice</dc:title>
  <cp:lastModifiedBy>종석 이</cp:lastModifiedBy>
  <cp:revision>2</cp:revision>
  <dcterms:created xsi:type="dcterms:W3CDTF">2006-08-16T00:00:00Z</dcterms:created>
  <dcterms:modified xsi:type="dcterms:W3CDTF">2023-06-15T04:13:58Z</dcterms:modified>
  <dc:identifier>DAFlyzFLwK0</dc:identifier>
</cp:coreProperties>
</file>